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72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57" d="100"/>
          <a:sy n="57" d="100"/>
        </p:scale>
        <p:origin x="10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0913AA-70C7-4DE5-8E74-148A0C2C5406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DF8337B-4DDC-4925-8F36-D8EFFDFB85A6}">
      <dgm:prSet phldrT="[Testo]"/>
      <dgm:spPr/>
      <dgm:t>
        <a:bodyPr/>
        <a:lstStyle/>
        <a:p>
          <a:r>
            <a:rPr lang="it-IT" dirty="0"/>
            <a:t>Le finalità</a:t>
          </a:r>
        </a:p>
      </dgm:t>
    </dgm:pt>
    <dgm:pt modelId="{73D79559-0D6A-4824-BDFA-E38F0AC05909}" type="parTrans" cxnId="{5883EBA7-FAB0-4B60-9CD7-00283592AEF9}">
      <dgm:prSet/>
      <dgm:spPr/>
      <dgm:t>
        <a:bodyPr/>
        <a:lstStyle/>
        <a:p>
          <a:endParaRPr lang="it-IT"/>
        </a:p>
      </dgm:t>
    </dgm:pt>
    <dgm:pt modelId="{039D50CE-FD63-4A96-9FFA-AA4BB71481D3}" type="sibTrans" cxnId="{5883EBA7-FAB0-4B60-9CD7-00283592AEF9}">
      <dgm:prSet/>
      <dgm:spPr/>
      <dgm:t>
        <a:bodyPr/>
        <a:lstStyle/>
        <a:p>
          <a:endParaRPr lang="it-IT"/>
        </a:p>
      </dgm:t>
    </dgm:pt>
    <dgm:pt modelId="{2752EDD1-9024-4676-8F0E-13BEEDC7FF05}">
      <dgm:prSet phldrT="[Testo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it-IT" dirty="0"/>
            <a:t>Riconoscere il fenomeno</a:t>
          </a:r>
        </a:p>
      </dgm:t>
    </dgm:pt>
    <dgm:pt modelId="{7E468969-C347-426E-AB6F-48B67323E13B}" type="parTrans" cxnId="{229B294B-E9B6-42E5-8F92-320FE811B6CD}">
      <dgm:prSet/>
      <dgm:spPr/>
      <dgm:t>
        <a:bodyPr/>
        <a:lstStyle/>
        <a:p>
          <a:endParaRPr lang="it-IT"/>
        </a:p>
      </dgm:t>
    </dgm:pt>
    <dgm:pt modelId="{DB01A3B0-F82F-416F-8F3D-AE611341A137}" type="sibTrans" cxnId="{229B294B-E9B6-42E5-8F92-320FE811B6CD}">
      <dgm:prSet/>
      <dgm:spPr/>
      <dgm:t>
        <a:bodyPr/>
        <a:lstStyle/>
        <a:p>
          <a:endParaRPr lang="it-IT"/>
        </a:p>
      </dgm:t>
    </dgm:pt>
    <dgm:pt modelId="{5C234864-7843-4EAA-9B6D-9E0F8701576D}">
      <dgm:prSet phldrT="[Testo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it-IT" dirty="0"/>
            <a:t>Sensibilizzare</a:t>
          </a:r>
        </a:p>
      </dgm:t>
    </dgm:pt>
    <dgm:pt modelId="{C9580C4D-C77B-4098-9E4C-36FB008A687E}" type="parTrans" cxnId="{F15BE351-87B6-4365-8656-A2278649DB31}">
      <dgm:prSet/>
      <dgm:spPr/>
      <dgm:t>
        <a:bodyPr/>
        <a:lstStyle/>
        <a:p>
          <a:endParaRPr lang="it-IT"/>
        </a:p>
      </dgm:t>
    </dgm:pt>
    <dgm:pt modelId="{FFECA222-E98B-4D81-B480-C852571FF741}" type="sibTrans" cxnId="{F15BE351-87B6-4365-8656-A2278649DB31}">
      <dgm:prSet/>
      <dgm:spPr/>
      <dgm:t>
        <a:bodyPr/>
        <a:lstStyle/>
        <a:p>
          <a:endParaRPr lang="it-IT"/>
        </a:p>
      </dgm:t>
    </dgm:pt>
    <dgm:pt modelId="{A3664037-8FCC-4E3F-85D6-1907C8E1332D}">
      <dgm:prSet phldrT="[Testo]"/>
      <dgm:spPr/>
      <dgm:t>
        <a:bodyPr/>
        <a:lstStyle/>
        <a:p>
          <a:r>
            <a:rPr lang="it-IT" dirty="0"/>
            <a:t>Prevenire</a:t>
          </a:r>
        </a:p>
      </dgm:t>
    </dgm:pt>
    <dgm:pt modelId="{9DB80EF1-E62A-4C66-9926-6C8CA384A27D}" type="parTrans" cxnId="{47F3785B-CA73-4BF4-9F98-FBEFD2762949}">
      <dgm:prSet/>
      <dgm:spPr/>
      <dgm:t>
        <a:bodyPr/>
        <a:lstStyle/>
        <a:p>
          <a:endParaRPr lang="it-IT"/>
        </a:p>
      </dgm:t>
    </dgm:pt>
    <dgm:pt modelId="{3175551B-C52A-44A6-9379-1741ECCF857D}" type="sibTrans" cxnId="{47F3785B-CA73-4BF4-9F98-FBEFD2762949}">
      <dgm:prSet/>
      <dgm:spPr/>
      <dgm:t>
        <a:bodyPr/>
        <a:lstStyle/>
        <a:p>
          <a:endParaRPr lang="it-IT"/>
        </a:p>
      </dgm:t>
    </dgm:pt>
    <dgm:pt modelId="{ACD6478F-5178-4FE1-9F3D-2AFE55047685}">
      <dgm:prSet phldrT="[Testo]"/>
      <dgm:spPr>
        <a:solidFill>
          <a:srgbClr val="00B050"/>
        </a:solidFill>
      </dgm:spPr>
      <dgm:t>
        <a:bodyPr/>
        <a:lstStyle/>
        <a:p>
          <a:r>
            <a:rPr lang="it-IT" dirty="0"/>
            <a:t>AGIRE</a:t>
          </a:r>
        </a:p>
      </dgm:t>
    </dgm:pt>
    <dgm:pt modelId="{FA7BDFE6-3DB9-4629-B284-E62B09E8C711}" type="parTrans" cxnId="{D3FA580C-1142-4E8B-8E33-4A1FEA685162}">
      <dgm:prSet/>
      <dgm:spPr/>
      <dgm:t>
        <a:bodyPr/>
        <a:lstStyle/>
        <a:p>
          <a:endParaRPr lang="it-IT"/>
        </a:p>
      </dgm:t>
    </dgm:pt>
    <dgm:pt modelId="{C622DEF4-9908-442A-A781-EECF90E0D4E2}" type="sibTrans" cxnId="{D3FA580C-1142-4E8B-8E33-4A1FEA685162}">
      <dgm:prSet/>
      <dgm:spPr/>
      <dgm:t>
        <a:bodyPr/>
        <a:lstStyle/>
        <a:p>
          <a:endParaRPr lang="it-IT"/>
        </a:p>
      </dgm:t>
    </dgm:pt>
    <dgm:pt modelId="{2BAD00CC-95F6-4309-BBFC-4258FE94B65D}" type="pres">
      <dgm:prSet presAssocID="{490913AA-70C7-4DE5-8E74-148A0C2C5406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1745235-3B8D-4483-9671-23221481E5D6}" type="pres">
      <dgm:prSet presAssocID="{490913AA-70C7-4DE5-8E74-148A0C2C5406}" presName="matrix" presStyleCnt="0"/>
      <dgm:spPr/>
    </dgm:pt>
    <dgm:pt modelId="{CE7F921E-BAD7-4947-B922-24753D621D40}" type="pres">
      <dgm:prSet presAssocID="{490913AA-70C7-4DE5-8E74-148A0C2C5406}" presName="tile1" presStyleLbl="node1" presStyleIdx="0" presStyleCnt="4"/>
      <dgm:spPr/>
    </dgm:pt>
    <dgm:pt modelId="{4B6BBAB5-EA55-4670-ACCF-987C1FC58693}" type="pres">
      <dgm:prSet presAssocID="{490913AA-70C7-4DE5-8E74-148A0C2C540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71AC763-D579-4C50-8138-DE6A1F7BC283}" type="pres">
      <dgm:prSet presAssocID="{490913AA-70C7-4DE5-8E74-148A0C2C5406}" presName="tile2" presStyleLbl="node1" presStyleIdx="1" presStyleCnt="4"/>
      <dgm:spPr/>
    </dgm:pt>
    <dgm:pt modelId="{922C842E-681A-4FE4-83BE-CB973482387C}" type="pres">
      <dgm:prSet presAssocID="{490913AA-70C7-4DE5-8E74-148A0C2C540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7712204-521F-440A-BD5C-419E47C67253}" type="pres">
      <dgm:prSet presAssocID="{490913AA-70C7-4DE5-8E74-148A0C2C5406}" presName="tile3" presStyleLbl="node1" presStyleIdx="2" presStyleCnt="4"/>
      <dgm:spPr/>
    </dgm:pt>
    <dgm:pt modelId="{9DB42C27-89DE-42F6-B9E0-6013035F3D9B}" type="pres">
      <dgm:prSet presAssocID="{490913AA-70C7-4DE5-8E74-148A0C2C540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63EE4A8-1502-4B9F-904A-071F9C828C84}" type="pres">
      <dgm:prSet presAssocID="{490913AA-70C7-4DE5-8E74-148A0C2C5406}" presName="tile4" presStyleLbl="node1" presStyleIdx="3" presStyleCnt="4" custLinFactNeighborX="10470" custLinFactNeighborY="7547"/>
      <dgm:spPr/>
    </dgm:pt>
    <dgm:pt modelId="{05A70E1E-1BDB-49C7-9A27-8E26CEB71F39}" type="pres">
      <dgm:prSet presAssocID="{490913AA-70C7-4DE5-8E74-148A0C2C540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BE28167-C9E7-4C29-8994-FC13167649EE}" type="pres">
      <dgm:prSet presAssocID="{490913AA-70C7-4DE5-8E74-148A0C2C5406}" presName="centerTile" presStyleLbl="fgShp" presStyleIdx="0" presStyleCnt="1" custLinFactNeighborX="563">
        <dgm:presLayoutVars>
          <dgm:chMax val="0"/>
          <dgm:chPref val="0"/>
        </dgm:presLayoutVars>
      </dgm:prSet>
      <dgm:spPr/>
    </dgm:pt>
  </dgm:ptLst>
  <dgm:cxnLst>
    <dgm:cxn modelId="{C21EF802-A6A4-4E9D-8013-F33FEE68CB3A}" type="presOf" srcId="{5C234864-7843-4EAA-9B6D-9E0F8701576D}" destId="{922C842E-681A-4FE4-83BE-CB973482387C}" srcOrd="1" destOrd="0" presId="urn:microsoft.com/office/officeart/2005/8/layout/matrix1"/>
    <dgm:cxn modelId="{D3FA580C-1142-4E8B-8E33-4A1FEA685162}" srcId="{BDF8337B-4DDC-4925-8F36-D8EFFDFB85A6}" destId="{ACD6478F-5178-4FE1-9F3D-2AFE55047685}" srcOrd="3" destOrd="0" parTransId="{FA7BDFE6-3DB9-4629-B284-E62B09E8C711}" sibTransId="{C622DEF4-9908-442A-A781-EECF90E0D4E2}"/>
    <dgm:cxn modelId="{D9C57922-0FD1-49B8-8EBA-F27294A3773D}" type="presOf" srcId="{2752EDD1-9024-4676-8F0E-13BEEDC7FF05}" destId="{CE7F921E-BAD7-4947-B922-24753D621D40}" srcOrd="0" destOrd="0" presId="urn:microsoft.com/office/officeart/2005/8/layout/matrix1"/>
    <dgm:cxn modelId="{FCDB5837-0A2C-40B7-896A-A3008088B686}" type="presOf" srcId="{490913AA-70C7-4DE5-8E74-148A0C2C5406}" destId="{2BAD00CC-95F6-4309-BBFC-4258FE94B65D}" srcOrd="0" destOrd="0" presId="urn:microsoft.com/office/officeart/2005/8/layout/matrix1"/>
    <dgm:cxn modelId="{47F3785B-CA73-4BF4-9F98-FBEFD2762949}" srcId="{BDF8337B-4DDC-4925-8F36-D8EFFDFB85A6}" destId="{A3664037-8FCC-4E3F-85D6-1907C8E1332D}" srcOrd="2" destOrd="0" parTransId="{9DB80EF1-E62A-4C66-9926-6C8CA384A27D}" sibTransId="{3175551B-C52A-44A6-9379-1741ECCF857D}"/>
    <dgm:cxn modelId="{A93D2643-710C-4E01-BB92-330A68C37257}" type="presOf" srcId="{ACD6478F-5178-4FE1-9F3D-2AFE55047685}" destId="{05A70E1E-1BDB-49C7-9A27-8E26CEB71F39}" srcOrd="1" destOrd="0" presId="urn:microsoft.com/office/officeart/2005/8/layout/matrix1"/>
    <dgm:cxn modelId="{BDD58664-2CD5-447F-A8CC-9DD88152DC8B}" type="presOf" srcId="{ACD6478F-5178-4FE1-9F3D-2AFE55047685}" destId="{263EE4A8-1502-4B9F-904A-071F9C828C84}" srcOrd="0" destOrd="0" presId="urn:microsoft.com/office/officeart/2005/8/layout/matrix1"/>
    <dgm:cxn modelId="{229B294B-E9B6-42E5-8F92-320FE811B6CD}" srcId="{BDF8337B-4DDC-4925-8F36-D8EFFDFB85A6}" destId="{2752EDD1-9024-4676-8F0E-13BEEDC7FF05}" srcOrd="0" destOrd="0" parTransId="{7E468969-C347-426E-AB6F-48B67323E13B}" sibTransId="{DB01A3B0-F82F-416F-8F3D-AE611341A137}"/>
    <dgm:cxn modelId="{F15BE351-87B6-4365-8656-A2278649DB31}" srcId="{BDF8337B-4DDC-4925-8F36-D8EFFDFB85A6}" destId="{5C234864-7843-4EAA-9B6D-9E0F8701576D}" srcOrd="1" destOrd="0" parTransId="{C9580C4D-C77B-4098-9E4C-36FB008A687E}" sibTransId="{FFECA222-E98B-4D81-B480-C852571FF741}"/>
    <dgm:cxn modelId="{2BED767A-386D-4FBE-8318-544ADC287292}" type="presOf" srcId="{2752EDD1-9024-4676-8F0E-13BEEDC7FF05}" destId="{4B6BBAB5-EA55-4670-ACCF-987C1FC58693}" srcOrd="1" destOrd="0" presId="urn:microsoft.com/office/officeart/2005/8/layout/matrix1"/>
    <dgm:cxn modelId="{67FD5D88-E913-4430-BF83-6879DB605384}" type="presOf" srcId="{5C234864-7843-4EAA-9B6D-9E0F8701576D}" destId="{C71AC763-D579-4C50-8138-DE6A1F7BC283}" srcOrd="0" destOrd="0" presId="urn:microsoft.com/office/officeart/2005/8/layout/matrix1"/>
    <dgm:cxn modelId="{5883EBA7-FAB0-4B60-9CD7-00283592AEF9}" srcId="{490913AA-70C7-4DE5-8E74-148A0C2C5406}" destId="{BDF8337B-4DDC-4925-8F36-D8EFFDFB85A6}" srcOrd="0" destOrd="0" parTransId="{73D79559-0D6A-4824-BDFA-E38F0AC05909}" sibTransId="{039D50CE-FD63-4A96-9FFA-AA4BB71481D3}"/>
    <dgm:cxn modelId="{69EE83E5-BE42-40BF-B16D-3096193B67A2}" type="presOf" srcId="{BDF8337B-4DDC-4925-8F36-D8EFFDFB85A6}" destId="{5BE28167-C9E7-4C29-8994-FC13167649EE}" srcOrd="0" destOrd="0" presId="urn:microsoft.com/office/officeart/2005/8/layout/matrix1"/>
    <dgm:cxn modelId="{D207F7FA-9541-4160-AC00-0B063A00206A}" type="presOf" srcId="{A3664037-8FCC-4E3F-85D6-1907C8E1332D}" destId="{9DB42C27-89DE-42F6-B9E0-6013035F3D9B}" srcOrd="1" destOrd="0" presId="urn:microsoft.com/office/officeart/2005/8/layout/matrix1"/>
    <dgm:cxn modelId="{C4CBB4FD-12EC-4426-ACA3-2DD66F733080}" type="presOf" srcId="{A3664037-8FCC-4E3F-85D6-1907C8E1332D}" destId="{67712204-521F-440A-BD5C-419E47C67253}" srcOrd="0" destOrd="0" presId="urn:microsoft.com/office/officeart/2005/8/layout/matrix1"/>
    <dgm:cxn modelId="{C49AD826-6B20-41BA-A4BC-09BA9989E6E7}" type="presParOf" srcId="{2BAD00CC-95F6-4309-BBFC-4258FE94B65D}" destId="{C1745235-3B8D-4483-9671-23221481E5D6}" srcOrd="0" destOrd="0" presId="urn:microsoft.com/office/officeart/2005/8/layout/matrix1"/>
    <dgm:cxn modelId="{F60DACF8-6511-4862-9741-920D4F960020}" type="presParOf" srcId="{C1745235-3B8D-4483-9671-23221481E5D6}" destId="{CE7F921E-BAD7-4947-B922-24753D621D40}" srcOrd="0" destOrd="0" presId="urn:microsoft.com/office/officeart/2005/8/layout/matrix1"/>
    <dgm:cxn modelId="{3ABA26D2-5EA7-405B-B459-203F3B27CAAF}" type="presParOf" srcId="{C1745235-3B8D-4483-9671-23221481E5D6}" destId="{4B6BBAB5-EA55-4670-ACCF-987C1FC58693}" srcOrd="1" destOrd="0" presId="urn:microsoft.com/office/officeart/2005/8/layout/matrix1"/>
    <dgm:cxn modelId="{BAFC95C3-2FA5-43CF-A9AA-3B7FD78632DE}" type="presParOf" srcId="{C1745235-3B8D-4483-9671-23221481E5D6}" destId="{C71AC763-D579-4C50-8138-DE6A1F7BC283}" srcOrd="2" destOrd="0" presId="urn:microsoft.com/office/officeart/2005/8/layout/matrix1"/>
    <dgm:cxn modelId="{7B7D5A03-9E5B-49A4-A2B6-EF41348B91AD}" type="presParOf" srcId="{C1745235-3B8D-4483-9671-23221481E5D6}" destId="{922C842E-681A-4FE4-83BE-CB973482387C}" srcOrd="3" destOrd="0" presId="urn:microsoft.com/office/officeart/2005/8/layout/matrix1"/>
    <dgm:cxn modelId="{49EA418E-A758-4CFF-A764-8886EF3606DA}" type="presParOf" srcId="{C1745235-3B8D-4483-9671-23221481E5D6}" destId="{67712204-521F-440A-BD5C-419E47C67253}" srcOrd="4" destOrd="0" presId="urn:microsoft.com/office/officeart/2005/8/layout/matrix1"/>
    <dgm:cxn modelId="{2C108604-E49F-4361-8B2B-81F500E886FA}" type="presParOf" srcId="{C1745235-3B8D-4483-9671-23221481E5D6}" destId="{9DB42C27-89DE-42F6-B9E0-6013035F3D9B}" srcOrd="5" destOrd="0" presId="urn:microsoft.com/office/officeart/2005/8/layout/matrix1"/>
    <dgm:cxn modelId="{41F478DA-BD59-4BA2-8496-566526469143}" type="presParOf" srcId="{C1745235-3B8D-4483-9671-23221481E5D6}" destId="{263EE4A8-1502-4B9F-904A-071F9C828C84}" srcOrd="6" destOrd="0" presId="urn:microsoft.com/office/officeart/2005/8/layout/matrix1"/>
    <dgm:cxn modelId="{0AE795EF-3045-4F05-A1C7-C84772A3113C}" type="presParOf" srcId="{C1745235-3B8D-4483-9671-23221481E5D6}" destId="{05A70E1E-1BDB-49C7-9A27-8E26CEB71F39}" srcOrd="7" destOrd="0" presId="urn:microsoft.com/office/officeart/2005/8/layout/matrix1"/>
    <dgm:cxn modelId="{DCEB67DA-9B4B-4C70-A057-55E2A20F0B6E}" type="presParOf" srcId="{2BAD00CC-95F6-4309-BBFC-4258FE94B65D}" destId="{5BE28167-C9E7-4C29-8994-FC13167649E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2EA8F1-37AB-49A8-A49C-C4B8D954B6D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21DBEE9-E84E-4E4C-BCE4-E148C8035922}">
      <dgm:prSet phldrT="[Tes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it-IT" sz="2000" dirty="0"/>
            <a:t>LA SEGNALAZIONE</a:t>
          </a:r>
        </a:p>
      </dgm:t>
    </dgm:pt>
    <dgm:pt modelId="{EEBD6BD6-8A8B-412E-8FAE-FB8693F37D6C}" type="parTrans" cxnId="{C2923887-686E-40E7-B548-87B22698CF13}">
      <dgm:prSet/>
      <dgm:spPr/>
      <dgm:t>
        <a:bodyPr/>
        <a:lstStyle/>
        <a:p>
          <a:endParaRPr lang="it-IT"/>
        </a:p>
      </dgm:t>
    </dgm:pt>
    <dgm:pt modelId="{FFC9FA01-C2FC-4ADC-ABB0-6F1296648602}" type="sibTrans" cxnId="{C2923887-686E-40E7-B548-87B22698CF13}">
      <dgm:prSet/>
      <dgm:spPr/>
      <dgm:t>
        <a:bodyPr/>
        <a:lstStyle/>
        <a:p>
          <a:endParaRPr lang="it-IT"/>
        </a:p>
      </dgm:t>
    </dgm:pt>
    <dgm:pt modelId="{DC36BC58-C7CE-4E1F-AE87-95E9BA0D0914}">
      <dgm:prSet phldrT="[Testo]" custT="1"/>
      <dgm:spPr>
        <a:solidFill>
          <a:schemeClr val="accent4"/>
        </a:solidFill>
      </dgm:spPr>
      <dgm:t>
        <a:bodyPr/>
        <a:lstStyle/>
        <a:p>
          <a:r>
            <a:rPr lang="it-IT" sz="2000" dirty="0"/>
            <a:t>LA VALUTAZIONE E L’APPROFONDIMENTO</a:t>
          </a:r>
        </a:p>
      </dgm:t>
    </dgm:pt>
    <dgm:pt modelId="{878D9771-A244-4A3E-AD44-6B7F0EA36F54}" type="parTrans" cxnId="{3D00C1E3-1A1E-48D6-A0FE-C115A75A26D5}">
      <dgm:prSet/>
      <dgm:spPr/>
      <dgm:t>
        <a:bodyPr/>
        <a:lstStyle/>
        <a:p>
          <a:endParaRPr lang="it-IT"/>
        </a:p>
      </dgm:t>
    </dgm:pt>
    <dgm:pt modelId="{1EC32D3A-A710-4780-BCF4-C4A319AB07C3}" type="sibTrans" cxnId="{3D00C1E3-1A1E-48D6-A0FE-C115A75A26D5}">
      <dgm:prSet/>
      <dgm:spPr/>
      <dgm:t>
        <a:bodyPr/>
        <a:lstStyle/>
        <a:p>
          <a:endParaRPr lang="it-IT"/>
        </a:p>
      </dgm:t>
    </dgm:pt>
    <dgm:pt modelId="{FF135861-A276-4FE2-9DEF-27B7BB6A452A}">
      <dgm:prSet phldrT="[Testo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it-IT" sz="2000" dirty="0"/>
            <a:t>LA SCELTA DELL’INTERVENTO E LA GESTIONE DEL CASO</a:t>
          </a:r>
        </a:p>
      </dgm:t>
    </dgm:pt>
    <dgm:pt modelId="{ECE24C49-6677-4787-A058-9E532AC46489}" type="parTrans" cxnId="{730C18CA-E161-43DD-ACC1-AD619D10F7B6}">
      <dgm:prSet/>
      <dgm:spPr/>
      <dgm:t>
        <a:bodyPr/>
        <a:lstStyle/>
        <a:p>
          <a:endParaRPr lang="it-IT"/>
        </a:p>
      </dgm:t>
    </dgm:pt>
    <dgm:pt modelId="{1A09E0AD-543E-4D42-B4B1-41F9E8C19BEF}" type="sibTrans" cxnId="{730C18CA-E161-43DD-ACC1-AD619D10F7B6}">
      <dgm:prSet/>
      <dgm:spPr/>
      <dgm:t>
        <a:bodyPr/>
        <a:lstStyle/>
        <a:p>
          <a:endParaRPr lang="it-IT"/>
        </a:p>
      </dgm:t>
    </dgm:pt>
    <dgm:pt modelId="{58B43B8F-692E-4F55-8763-D9F7566F6482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it-IT" sz="2000" dirty="0"/>
            <a:t>IL MONITORAGGIO</a:t>
          </a:r>
        </a:p>
      </dgm:t>
    </dgm:pt>
    <dgm:pt modelId="{FACBE8D5-8834-47C5-9F5D-8F3006C93755}" type="parTrans" cxnId="{D078179D-C452-4489-AD6D-68988135D4B6}">
      <dgm:prSet/>
      <dgm:spPr/>
      <dgm:t>
        <a:bodyPr/>
        <a:lstStyle/>
        <a:p>
          <a:endParaRPr lang="it-IT"/>
        </a:p>
      </dgm:t>
    </dgm:pt>
    <dgm:pt modelId="{BD85E0A6-C76E-4386-AD8D-7E82DDCF3E0D}" type="sibTrans" cxnId="{D078179D-C452-4489-AD6D-68988135D4B6}">
      <dgm:prSet/>
      <dgm:spPr/>
      <dgm:t>
        <a:bodyPr/>
        <a:lstStyle/>
        <a:p>
          <a:endParaRPr lang="it-IT"/>
        </a:p>
      </dgm:t>
    </dgm:pt>
    <dgm:pt modelId="{17229874-4FB1-451E-9A21-D29477C8E66A}" type="pres">
      <dgm:prSet presAssocID="{852EA8F1-37AB-49A8-A49C-C4B8D954B6DF}" presName="CompostProcess" presStyleCnt="0">
        <dgm:presLayoutVars>
          <dgm:dir/>
          <dgm:resizeHandles val="exact"/>
        </dgm:presLayoutVars>
      </dgm:prSet>
      <dgm:spPr/>
    </dgm:pt>
    <dgm:pt modelId="{3A3BAA34-1408-429D-94E7-A9D811C7F847}" type="pres">
      <dgm:prSet presAssocID="{852EA8F1-37AB-49A8-A49C-C4B8D954B6DF}" presName="arrow" presStyleLbl="bgShp" presStyleIdx="0" presStyleCnt="1"/>
      <dgm:spPr>
        <a:ln>
          <a:solidFill>
            <a:srgbClr val="FFFF00"/>
          </a:solidFill>
        </a:ln>
      </dgm:spPr>
    </dgm:pt>
    <dgm:pt modelId="{4C9D7EFA-C818-4B9A-89DD-7567C00F9B84}" type="pres">
      <dgm:prSet presAssocID="{852EA8F1-37AB-49A8-A49C-C4B8D954B6DF}" presName="linearProcess" presStyleCnt="0"/>
      <dgm:spPr/>
    </dgm:pt>
    <dgm:pt modelId="{7495F645-5E45-4365-87CC-FF4B790E5770}" type="pres">
      <dgm:prSet presAssocID="{F21DBEE9-E84E-4E4C-BCE4-E148C8035922}" presName="textNode" presStyleLbl="node1" presStyleIdx="0" presStyleCnt="4" custScaleX="58251" custScaleY="90783" custLinFactNeighborX="2895" custLinFactNeighborY="3203">
        <dgm:presLayoutVars>
          <dgm:bulletEnabled val="1"/>
        </dgm:presLayoutVars>
      </dgm:prSet>
      <dgm:spPr/>
    </dgm:pt>
    <dgm:pt modelId="{8CAF7C16-49B5-4E3A-949E-DCBB25DD8B9B}" type="pres">
      <dgm:prSet presAssocID="{FFC9FA01-C2FC-4ADC-ABB0-6F1296648602}" presName="sibTrans" presStyleCnt="0"/>
      <dgm:spPr/>
    </dgm:pt>
    <dgm:pt modelId="{5C7DF0B8-C056-43C7-A37A-C9C50580366C}" type="pres">
      <dgm:prSet presAssocID="{DC36BC58-C7CE-4E1F-AE87-95E9BA0D0914}" presName="textNode" presStyleLbl="node1" presStyleIdx="1" presStyleCnt="4" custScaleX="49391" custScaleY="98744" custLinFactNeighborX="53188" custLinFactNeighborY="1822">
        <dgm:presLayoutVars>
          <dgm:bulletEnabled val="1"/>
        </dgm:presLayoutVars>
      </dgm:prSet>
      <dgm:spPr/>
    </dgm:pt>
    <dgm:pt modelId="{C7AC21E5-1CC6-46CD-8B6D-15730618DB2C}" type="pres">
      <dgm:prSet presAssocID="{1EC32D3A-A710-4780-BCF4-C4A319AB07C3}" presName="sibTrans" presStyleCnt="0"/>
      <dgm:spPr/>
    </dgm:pt>
    <dgm:pt modelId="{DA9B61C0-713B-4620-98DD-BC0D1C1B1B06}" type="pres">
      <dgm:prSet presAssocID="{FF135861-A276-4FE2-9DEF-27B7BB6A452A}" presName="textNode" presStyleLbl="node1" presStyleIdx="2" presStyleCnt="4" custScaleX="40845" custScaleY="104738">
        <dgm:presLayoutVars>
          <dgm:bulletEnabled val="1"/>
        </dgm:presLayoutVars>
      </dgm:prSet>
      <dgm:spPr/>
    </dgm:pt>
    <dgm:pt modelId="{0180F463-0892-46B2-A323-37630B736539}" type="pres">
      <dgm:prSet presAssocID="{1A09E0AD-543E-4D42-B4B1-41F9E8C19BEF}" presName="sibTrans" presStyleCnt="0"/>
      <dgm:spPr/>
    </dgm:pt>
    <dgm:pt modelId="{875AADE1-77D9-46E9-AC4C-2DC33408E728}" type="pres">
      <dgm:prSet presAssocID="{58B43B8F-692E-4F55-8763-D9F7566F6482}" presName="textNode" presStyleLbl="node1" presStyleIdx="3" presStyleCnt="4" custScaleX="89990" custScaleY="96065">
        <dgm:presLayoutVars>
          <dgm:bulletEnabled val="1"/>
        </dgm:presLayoutVars>
      </dgm:prSet>
      <dgm:spPr/>
    </dgm:pt>
  </dgm:ptLst>
  <dgm:cxnLst>
    <dgm:cxn modelId="{71D53324-9DF3-4E97-A575-4B5742E54D8C}" type="presOf" srcId="{F21DBEE9-E84E-4E4C-BCE4-E148C8035922}" destId="{7495F645-5E45-4365-87CC-FF4B790E5770}" srcOrd="0" destOrd="0" presId="urn:microsoft.com/office/officeart/2005/8/layout/hProcess9"/>
    <dgm:cxn modelId="{4200C841-D0E5-487B-9492-9E10F245245C}" type="presOf" srcId="{FF135861-A276-4FE2-9DEF-27B7BB6A452A}" destId="{DA9B61C0-713B-4620-98DD-BC0D1C1B1B06}" srcOrd="0" destOrd="0" presId="urn:microsoft.com/office/officeart/2005/8/layout/hProcess9"/>
    <dgm:cxn modelId="{BE6A996A-8BCF-4C41-9D37-DE2304BE0F1C}" type="presOf" srcId="{852EA8F1-37AB-49A8-A49C-C4B8D954B6DF}" destId="{17229874-4FB1-451E-9A21-D29477C8E66A}" srcOrd="0" destOrd="0" presId="urn:microsoft.com/office/officeart/2005/8/layout/hProcess9"/>
    <dgm:cxn modelId="{31846651-B552-4E55-B171-74B7C6D74F0E}" type="presOf" srcId="{58B43B8F-692E-4F55-8763-D9F7566F6482}" destId="{875AADE1-77D9-46E9-AC4C-2DC33408E728}" srcOrd="0" destOrd="0" presId="urn:microsoft.com/office/officeart/2005/8/layout/hProcess9"/>
    <dgm:cxn modelId="{C2923887-686E-40E7-B548-87B22698CF13}" srcId="{852EA8F1-37AB-49A8-A49C-C4B8D954B6DF}" destId="{F21DBEE9-E84E-4E4C-BCE4-E148C8035922}" srcOrd="0" destOrd="0" parTransId="{EEBD6BD6-8A8B-412E-8FAE-FB8693F37D6C}" sibTransId="{FFC9FA01-C2FC-4ADC-ABB0-6F1296648602}"/>
    <dgm:cxn modelId="{D078179D-C452-4489-AD6D-68988135D4B6}" srcId="{852EA8F1-37AB-49A8-A49C-C4B8D954B6DF}" destId="{58B43B8F-692E-4F55-8763-D9F7566F6482}" srcOrd="3" destOrd="0" parTransId="{FACBE8D5-8834-47C5-9F5D-8F3006C93755}" sibTransId="{BD85E0A6-C76E-4386-AD8D-7E82DDCF3E0D}"/>
    <dgm:cxn modelId="{1A5E70C7-89FD-4EC7-B74B-2F492F534989}" type="presOf" srcId="{DC36BC58-C7CE-4E1F-AE87-95E9BA0D0914}" destId="{5C7DF0B8-C056-43C7-A37A-C9C50580366C}" srcOrd="0" destOrd="0" presId="urn:microsoft.com/office/officeart/2005/8/layout/hProcess9"/>
    <dgm:cxn modelId="{730C18CA-E161-43DD-ACC1-AD619D10F7B6}" srcId="{852EA8F1-37AB-49A8-A49C-C4B8D954B6DF}" destId="{FF135861-A276-4FE2-9DEF-27B7BB6A452A}" srcOrd="2" destOrd="0" parTransId="{ECE24C49-6677-4787-A058-9E532AC46489}" sibTransId="{1A09E0AD-543E-4D42-B4B1-41F9E8C19BEF}"/>
    <dgm:cxn modelId="{3D00C1E3-1A1E-48D6-A0FE-C115A75A26D5}" srcId="{852EA8F1-37AB-49A8-A49C-C4B8D954B6DF}" destId="{DC36BC58-C7CE-4E1F-AE87-95E9BA0D0914}" srcOrd="1" destOrd="0" parTransId="{878D9771-A244-4A3E-AD44-6B7F0EA36F54}" sibTransId="{1EC32D3A-A710-4780-BCF4-C4A319AB07C3}"/>
    <dgm:cxn modelId="{07052899-A183-4A90-B6FA-6F47FE62CC23}" type="presParOf" srcId="{17229874-4FB1-451E-9A21-D29477C8E66A}" destId="{3A3BAA34-1408-429D-94E7-A9D811C7F847}" srcOrd="0" destOrd="0" presId="urn:microsoft.com/office/officeart/2005/8/layout/hProcess9"/>
    <dgm:cxn modelId="{1B0E09B7-C73C-4558-8F3C-92AD0162E66E}" type="presParOf" srcId="{17229874-4FB1-451E-9A21-D29477C8E66A}" destId="{4C9D7EFA-C818-4B9A-89DD-7567C00F9B84}" srcOrd="1" destOrd="0" presId="urn:microsoft.com/office/officeart/2005/8/layout/hProcess9"/>
    <dgm:cxn modelId="{F126E54C-C1D1-495B-8D01-38CE251350C9}" type="presParOf" srcId="{4C9D7EFA-C818-4B9A-89DD-7567C00F9B84}" destId="{7495F645-5E45-4365-87CC-FF4B790E5770}" srcOrd="0" destOrd="0" presId="urn:microsoft.com/office/officeart/2005/8/layout/hProcess9"/>
    <dgm:cxn modelId="{64A59077-A3C7-4CFD-96D9-E35DBD5C251F}" type="presParOf" srcId="{4C9D7EFA-C818-4B9A-89DD-7567C00F9B84}" destId="{8CAF7C16-49B5-4E3A-949E-DCBB25DD8B9B}" srcOrd="1" destOrd="0" presId="urn:microsoft.com/office/officeart/2005/8/layout/hProcess9"/>
    <dgm:cxn modelId="{DF9906B0-280F-4A29-BC98-3BB7BC0EB30D}" type="presParOf" srcId="{4C9D7EFA-C818-4B9A-89DD-7567C00F9B84}" destId="{5C7DF0B8-C056-43C7-A37A-C9C50580366C}" srcOrd="2" destOrd="0" presId="urn:microsoft.com/office/officeart/2005/8/layout/hProcess9"/>
    <dgm:cxn modelId="{FF3F8FBC-87DE-42BC-A073-D3BA80C74CE9}" type="presParOf" srcId="{4C9D7EFA-C818-4B9A-89DD-7567C00F9B84}" destId="{C7AC21E5-1CC6-46CD-8B6D-15730618DB2C}" srcOrd="3" destOrd="0" presId="urn:microsoft.com/office/officeart/2005/8/layout/hProcess9"/>
    <dgm:cxn modelId="{1051DAFB-A86B-411C-97A0-046C1E3E76A5}" type="presParOf" srcId="{4C9D7EFA-C818-4B9A-89DD-7567C00F9B84}" destId="{DA9B61C0-713B-4620-98DD-BC0D1C1B1B06}" srcOrd="4" destOrd="0" presId="urn:microsoft.com/office/officeart/2005/8/layout/hProcess9"/>
    <dgm:cxn modelId="{9FA91CCF-0758-446B-A887-75ABBDAE63F0}" type="presParOf" srcId="{4C9D7EFA-C818-4B9A-89DD-7567C00F9B84}" destId="{0180F463-0892-46B2-A323-37630B736539}" srcOrd="5" destOrd="0" presId="urn:microsoft.com/office/officeart/2005/8/layout/hProcess9"/>
    <dgm:cxn modelId="{FE794FE2-7235-483F-BB31-233EF7155937}" type="presParOf" srcId="{4C9D7EFA-C818-4B9A-89DD-7567C00F9B84}" destId="{875AADE1-77D9-46E9-AC4C-2DC33408E728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7F921E-BAD7-4947-B922-24753D621D40}">
      <dsp:nvSpPr>
        <dsp:cNvPr id="0" name=""/>
        <dsp:cNvSpPr/>
      </dsp:nvSpPr>
      <dsp:spPr>
        <a:xfrm rot="16200000">
          <a:off x="1458515" y="-1458515"/>
          <a:ext cx="2019300" cy="4936331"/>
        </a:xfrm>
        <a:prstGeom prst="round1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500" kern="1200" dirty="0"/>
            <a:t>Riconoscere il fenomeno</a:t>
          </a:r>
        </a:p>
      </dsp:txBody>
      <dsp:txXfrm rot="5400000">
        <a:off x="0" y="0"/>
        <a:ext cx="4936331" cy="1514475"/>
      </dsp:txXfrm>
    </dsp:sp>
    <dsp:sp modelId="{C71AC763-D579-4C50-8138-DE6A1F7BC283}">
      <dsp:nvSpPr>
        <dsp:cNvPr id="0" name=""/>
        <dsp:cNvSpPr/>
      </dsp:nvSpPr>
      <dsp:spPr>
        <a:xfrm>
          <a:off x="4936331" y="0"/>
          <a:ext cx="4936331" cy="2019300"/>
        </a:xfrm>
        <a:prstGeom prst="round1Rect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500" kern="1200" dirty="0"/>
            <a:t>Sensibilizzare</a:t>
          </a:r>
        </a:p>
      </dsp:txBody>
      <dsp:txXfrm>
        <a:off x="4936331" y="0"/>
        <a:ext cx="4936331" cy="1514475"/>
      </dsp:txXfrm>
    </dsp:sp>
    <dsp:sp modelId="{67712204-521F-440A-BD5C-419E47C67253}">
      <dsp:nvSpPr>
        <dsp:cNvPr id="0" name=""/>
        <dsp:cNvSpPr/>
      </dsp:nvSpPr>
      <dsp:spPr>
        <a:xfrm rot="10800000">
          <a:off x="0" y="2019300"/>
          <a:ext cx="4936331" cy="20193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500" kern="1200" dirty="0"/>
            <a:t>Prevenire</a:t>
          </a:r>
        </a:p>
      </dsp:txBody>
      <dsp:txXfrm rot="10800000">
        <a:off x="0" y="2524125"/>
        <a:ext cx="4936331" cy="1514475"/>
      </dsp:txXfrm>
    </dsp:sp>
    <dsp:sp modelId="{263EE4A8-1502-4B9F-904A-071F9C828C84}">
      <dsp:nvSpPr>
        <dsp:cNvPr id="0" name=""/>
        <dsp:cNvSpPr/>
      </dsp:nvSpPr>
      <dsp:spPr>
        <a:xfrm rot="5400000">
          <a:off x="6394847" y="560784"/>
          <a:ext cx="2019300" cy="4936331"/>
        </a:xfrm>
        <a:prstGeom prst="round1Rect">
          <a:avLst/>
        </a:prstGeom>
        <a:solidFill>
          <a:srgbClr val="00B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500" kern="1200" dirty="0"/>
            <a:t>AGIRE</a:t>
          </a:r>
        </a:p>
      </dsp:txBody>
      <dsp:txXfrm rot="-5400000">
        <a:off x="4936331" y="2524124"/>
        <a:ext cx="4936331" cy="1514475"/>
      </dsp:txXfrm>
    </dsp:sp>
    <dsp:sp modelId="{5BE28167-C9E7-4C29-8994-FC13167649EE}">
      <dsp:nvSpPr>
        <dsp:cNvPr id="0" name=""/>
        <dsp:cNvSpPr/>
      </dsp:nvSpPr>
      <dsp:spPr>
        <a:xfrm>
          <a:off x="3472106" y="1514475"/>
          <a:ext cx="2961798" cy="100965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500" kern="1200" dirty="0"/>
            <a:t>Le finalità</a:t>
          </a:r>
        </a:p>
      </dsp:txBody>
      <dsp:txXfrm>
        <a:off x="3521393" y="1563762"/>
        <a:ext cx="2863224" cy="9110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3BAA34-1408-429D-94E7-A9D811C7F847}">
      <dsp:nvSpPr>
        <dsp:cNvPr id="0" name=""/>
        <dsp:cNvSpPr/>
      </dsp:nvSpPr>
      <dsp:spPr>
        <a:xfrm>
          <a:off x="755634" y="0"/>
          <a:ext cx="8563857" cy="474670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solidFill>
            <a:srgbClr val="FFFF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95F645-5E45-4365-87CC-FF4B790E5770}">
      <dsp:nvSpPr>
        <dsp:cNvPr id="0" name=""/>
        <dsp:cNvSpPr/>
      </dsp:nvSpPr>
      <dsp:spPr>
        <a:xfrm>
          <a:off x="11396" y="1572326"/>
          <a:ext cx="2234576" cy="1723679"/>
        </a:xfrm>
        <a:prstGeom prst="roundRect">
          <a:avLst/>
        </a:prstGeom>
        <a:solidFill>
          <a:schemeClr val="accent3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LA SEGNALAZIONE</a:t>
          </a:r>
        </a:p>
      </dsp:txBody>
      <dsp:txXfrm>
        <a:off x="95539" y="1656469"/>
        <a:ext cx="2066290" cy="1555393"/>
      </dsp:txXfrm>
    </dsp:sp>
    <dsp:sp modelId="{5C7DF0B8-C056-43C7-A37A-C9C50580366C}">
      <dsp:nvSpPr>
        <dsp:cNvPr id="0" name=""/>
        <dsp:cNvSpPr/>
      </dsp:nvSpPr>
      <dsp:spPr>
        <a:xfrm>
          <a:off x="2707807" y="1470528"/>
          <a:ext cx="1894696" cy="1874833"/>
        </a:xfrm>
        <a:prstGeom prst="round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LA VALUTAZIONE E L’APPROFONDIMENTO</a:t>
          </a:r>
        </a:p>
      </dsp:txBody>
      <dsp:txXfrm>
        <a:off x="2799329" y="1562050"/>
        <a:ext cx="1711652" cy="1691789"/>
      </dsp:txXfrm>
    </dsp:sp>
    <dsp:sp modelId="{DA9B61C0-713B-4620-98DD-BC0D1C1B1B06}">
      <dsp:nvSpPr>
        <dsp:cNvPr id="0" name=""/>
        <dsp:cNvSpPr/>
      </dsp:nvSpPr>
      <dsp:spPr>
        <a:xfrm>
          <a:off x="4746352" y="1379030"/>
          <a:ext cx="1566862" cy="1988640"/>
        </a:xfrm>
        <a:prstGeom prst="round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LA SCELTA DELL’INTERVENTO E LA GESTIONE DEL CASO</a:t>
          </a:r>
        </a:p>
      </dsp:txBody>
      <dsp:txXfrm>
        <a:off x="4822840" y="1455518"/>
        <a:ext cx="1413886" cy="1835664"/>
      </dsp:txXfrm>
    </dsp:sp>
    <dsp:sp modelId="{875AADE1-77D9-46E9-AC4C-2DC33408E728}">
      <dsp:nvSpPr>
        <dsp:cNvPr id="0" name=""/>
        <dsp:cNvSpPr/>
      </dsp:nvSpPr>
      <dsp:spPr>
        <a:xfrm>
          <a:off x="6620503" y="1461367"/>
          <a:ext cx="3452122" cy="1823967"/>
        </a:xfrm>
        <a:prstGeom prst="round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IL MONITORAGGIO</a:t>
          </a:r>
        </a:p>
      </dsp:txBody>
      <dsp:txXfrm>
        <a:off x="6709542" y="1550406"/>
        <a:ext cx="3274044" cy="16458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FD18B72-4728-4C4D-BB42-FABD70376593}" type="datetimeFigureOut">
              <a:rPr lang="it-IT" smtClean="0"/>
              <a:t>04/06/2024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249B64-F785-4E20-9873-9EB59B06320A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737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8B72-4728-4C4D-BB42-FABD70376593}" type="datetimeFigureOut">
              <a:rPr lang="it-IT" smtClean="0"/>
              <a:t>04/06/2024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49B64-F785-4E20-9873-9EB59B0632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7134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8B72-4728-4C4D-BB42-FABD70376593}" type="datetimeFigureOut">
              <a:rPr lang="it-IT" smtClean="0"/>
              <a:t>04/06/2024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49B64-F785-4E20-9873-9EB59B0632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513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8B72-4728-4C4D-BB42-FABD70376593}" type="datetimeFigureOut">
              <a:rPr lang="it-IT" smtClean="0"/>
              <a:t>04/06/2024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49B64-F785-4E20-9873-9EB59B0632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8617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8B72-4728-4C4D-BB42-FABD70376593}" type="datetimeFigureOut">
              <a:rPr lang="it-IT" smtClean="0"/>
              <a:t>04/06/2024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49B64-F785-4E20-9873-9EB59B06320A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7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8B72-4728-4C4D-BB42-FABD70376593}" type="datetimeFigureOut">
              <a:rPr lang="it-IT" smtClean="0"/>
              <a:t>04/06/2024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49B64-F785-4E20-9873-9EB59B0632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0797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8B72-4728-4C4D-BB42-FABD70376593}" type="datetimeFigureOut">
              <a:rPr lang="it-IT" smtClean="0"/>
              <a:t>04/06/2024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49B64-F785-4E20-9873-9EB59B0632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1664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8B72-4728-4C4D-BB42-FABD70376593}" type="datetimeFigureOut">
              <a:rPr lang="it-IT" smtClean="0"/>
              <a:t>04/06/2024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49B64-F785-4E20-9873-9EB59B0632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7227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8B72-4728-4C4D-BB42-FABD70376593}" type="datetimeFigureOut">
              <a:rPr lang="it-IT" smtClean="0"/>
              <a:t>04/06/2024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49B64-F785-4E20-9873-9EB59B0632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7691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8B72-4728-4C4D-BB42-FABD70376593}" type="datetimeFigureOut">
              <a:rPr lang="it-IT" smtClean="0"/>
              <a:t>04/06/2024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49B64-F785-4E20-9873-9EB59B0632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0962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8B72-4728-4C4D-BB42-FABD70376593}" type="datetimeFigureOut">
              <a:rPr lang="it-IT" smtClean="0"/>
              <a:t>04/06/2024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49B64-F785-4E20-9873-9EB59B0632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425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8FD18B72-4728-4C4D-BB42-FABD70376593}" type="datetimeFigureOut">
              <a:rPr lang="it-IT" smtClean="0"/>
              <a:t>04/06/2024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C249B64-F785-4E20-9873-9EB59B0632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333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A5157F-ADCD-3F96-2DF6-94E0801B5B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PROTOCOLLO DI PREVENZIONE E CONTRASTO AL FENOMENO DEL BULLISMO E DEL CYBERBULLISMO</a:t>
            </a:r>
            <a:br>
              <a:rPr lang="it-IT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3600" dirty="0"/>
              <a:t>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FDA94E2-3394-11C5-58C5-78AE8C4696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9FBFA89-FF5A-0496-A302-94AD8BA88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331" y="3428999"/>
            <a:ext cx="4393096" cy="307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631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0554A5-D4E0-DB59-9E54-69465E7AB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SEGNALAZIONE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0DE2AA-D5A7-023D-BFD5-DE68504BA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it-IT" sz="2800" dirty="0">
                <a:solidFill>
                  <a:schemeClr val="tx1"/>
                </a:solidFill>
              </a:rPr>
              <a:t>Genitori e  alunni possono  fare una segnalazione alla scuola ,se ritengono  di essere di fronte a un  caso di bullismo e di  cyberbullismo,  utilizzando  l’apposita scheda ( allegato A), che permetterà  al team di attivare il protocollo.</a:t>
            </a:r>
          </a:p>
          <a:p>
            <a:pPr marL="45720" indent="0">
              <a:buNone/>
            </a:pPr>
            <a:endParaRPr lang="it-IT" sz="2800" dirty="0">
              <a:solidFill>
                <a:schemeClr val="tx1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EF7AFFD-F1AE-94C9-D2F8-1D805F355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498" y="4076700"/>
            <a:ext cx="3810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554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1561BD-F976-5C50-B92A-8523C019A377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Seconda Fase</a:t>
            </a:r>
            <a:br>
              <a:rPr lang="it-IT" dirty="0">
                <a:solidFill>
                  <a:schemeClr val="tx1"/>
                </a:solidFill>
              </a:rPr>
            </a:br>
            <a:r>
              <a:rPr lang="it-IT" dirty="0">
                <a:solidFill>
                  <a:schemeClr val="tx1"/>
                </a:solidFill>
              </a:rPr>
              <a:t>VALUTAZIONE E APPROFONDIMENTO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13E203-8A0C-19D8-D233-83D9E1F79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66" y="2057400"/>
            <a:ext cx="10413705" cy="3295185"/>
          </a:xfrm>
        </p:spPr>
        <p:txBody>
          <a:bodyPr/>
          <a:lstStyle/>
          <a:p>
            <a:r>
              <a:rPr lang="it-IT" dirty="0"/>
              <a:t>Si raccolgono informazioni oggettive grazie alla scheda di approfondimento per capire la situazione e intervenire di conseguenza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BB37EB0-C7CE-29C7-39F1-13843B39C878}"/>
              </a:ext>
            </a:extLst>
          </p:cNvPr>
          <p:cNvSpPr txBox="1"/>
          <p:nvPr/>
        </p:nvSpPr>
        <p:spPr>
          <a:xfrm>
            <a:off x="1550019" y="2932770"/>
            <a:ext cx="729289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1. Il team riceve la scheda di prima segnalazione e si</a:t>
            </a:r>
          </a:p>
          <a:p>
            <a:r>
              <a:rPr lang="it-IT" dirty="0"/>
              <a:t>confronta con i docenti della classe</a:t>
            </a:r>
          </a:p>
          <a:p>
            <a:r>
              <a:rPr lang="it-IT" dirty="0"/>
              <a:t>2. Analizza la situazione (mediante scheda di</a:t>
            </a:r>
          </a:p>
          <a:p>
            <a:r>
              <a:rPr lang="it-IT" dirty="0"/>
              <a:t>valutazione approfondita)</a:t>
            </a:r>
          </a:p>
          <a:p>
            <a:r>
              <a:rPr lang="it-IT" dirty="0"/>
              <a:t>3. Individua le possibili azioni da</a:t>
            </a:r>
          </a:p>
          <a:p>
            <a:r>
              <a:rPr lang="it-IT" dirty="0"/>
              <a:t>intraprendere e le condivide con i docenti</a:t>
            </a:r>
          </a:p>
          <a:p>
            <a:r>
              <a:rPr lang="it-IT" dirty="0"/>
              <a:t>della classe. Se necessario, si attiva con altre</a:t>
            </a:r>
          </a:p>
          <a:p>
            <a:r>
              <a:rPr lang="it-IT" dirty="0"/>
              <a:t>figure del territorio per alleviare la sofferenza della vittima.</a:t>
            </a:r>
          </a:p>
        </p:txBody>
      </p:sp>
    </p:spTree>
    <p:extLst>
      <p:ext uri="{BB962C8B-B14F-4D97-AF65-F5344CB8AC3E}">
        <p14:creationId xmlns:p14="http://schemas.microsoft.com/office/powerpoint/2010/main" val="1031874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FBD571-F542-BAC9-83FA-5C64A2193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5777" y="882651"/>
            <a:ext cx="9471798" cy="186055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it-IT" dirty="0"/>
              <a:t>Terza fase L’intervento e la GESTIONE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316C207-76BC-DE55-5B0D-D04D883865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5776" y="3055434"/>
            <a:ext cx="8871724" cy="3412273"/>
          </a:xfrm>
        </p:spPr>
        <p:txBody>
          <a:bodyPr/>
          <a:lstStyle/>
          <a:p>
            <a:r>
              <a:rPr lang="it-IT" dirty="0"/>
              <a:t>UNA VOLTA RACCOLTE LE INFORMAZIONI SARA’ POSSIBILE STABILIRE IL LIVELLO DI GRAVITA’ PER DEFINIRE IL TIPO D’INTERVENTO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1D078FE5-B13F-6155-1C9F-2A9F49E0E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650" y="4107651"/>
            <a:ext cx="2956699" cy="236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966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9F9C5D-7098-4169-3802-22DE3D097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Codice verde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4BDE4E-E5E7-D231-D1BA-F90ED994F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057400"/>
            <a:ext cx="9872871" cy="2269273"/>
          </a:xfrm>
          <a:solidFill>
            <a:schemeClr val="bg1"/>
          </a:solidFill>
        </p:spPr>
        <p:txBody>
          <a:bodyPr/>
          <a:lstStyle/>
          <a:p>
            <a:r>
              <a:rPr lang="it-IT" dirty="0"/>
              <a:t>SITUAZIONE DA MONITORARE CON INTERVENTI PREVENTIVI IN CLASSE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i fatti NON SONO configurabili come bullismo o cyberbullismo non si interverrà in modo specifico, ma si proseguirà con il piano educativo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(prevenzione universale).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D074705-9894-E239-26BE-8510DCAE2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275" y="3584779"/>
            <a:ext cx="1849476" cy="2039733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1500101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D7AC57-1776-1485-F392-A8486DC8A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tx1"/>
                </a:solidFill>
                <a:highlight>
                  <a:srgbClr val="FFFF00"/>
                </a:highlight>
              </a:rPr>
              <a:t>Codice giallo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88B375-20E1-A429-F762-68D40474B2D2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kern="1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Interventi strutturati, coinvolgimento delle parti,</a:t>
            </a:r>
            <a:r>
              <a:rPr lang="it-IT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i fatti SONO confermati da prove oggettive: raccolte le informazioni e</a:t>
            </a:r>
            <a:endParaRPr lang="it-IT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valutata la gravità della situazione della vittima, del bullo e del</a:t>
            </a:r>
            <a:endParaRPr lang="it-IT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gruppo/contesto, il Team deciderà quali azioni intraprendere.</a:t>
            </a:r>
            <a:endParaRPr lang="it-IT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Nel caso in cui i fatti siano confermati, si procede con la convocazione del Consiglio di</a:t>
            </a:r>
            <a:endParaRPr lang="it-IT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classe e valutazione del tipo di provvedimento disciplinare, secondo la gravità.</a:t>
            </a:r>
            <a:endParaRPr lang="it-IT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2995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FE37DB9-DC03-FCA7-2BB4-8DBB140677E7}"/>
              </a:ext>
            </a:extLst>
          </p:cNvPr>
          <p:cNvSpPr txBox="1"/>
          <p:nvPr/>
        </p:nvSpPr>
        <p:spPr>
          <a:xfrm>
            <a:off x="1471960" y="1025913"/>
            <a:ext cx="8787161" cy="505266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CODICE ROSSO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28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Nel caso in cui i fatti siano confermati, si procede con la convocazione del Consiglio di</a:t>
            </a:r>
            <a:endParaRPr lang="it-IT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classe e valutazione del tipo di provvedimento disciplinare, secondo la gravità. Riteniamo fondamentale che il provvedimento abbia le caratteristiche della costruttività educativa.</a:t>
            </a:r>
            <a:endParaRPr lang="it-IT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Coinvolgimento delle famiglie, delle forze dell’ordine, eventuale dello psicologo e/o del pedagogista della scuola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95130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7E9DFD-32E8-60E5-55B7-FD1A17A04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595624" cy="962722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Quarta fase IL MONITORAGGIO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494D80D-4929-E5DC-A487-7A393D44D1C5}"/>
              </a:ext>
            </a:extLst>
          </p:cNvPr>
          <p:cNvSpPr txBox="1"/>
          <p:nvPr/>
        </p:nvSpPr>
        <p:spPr>
          <a:xfrm>
            <a:off x="1338147" y="1572322"/>
            <a:ext cx="6980663" cy="3723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monitoraggio a breve e a lungo termine si pone l’obiettivo di valutare l’eventuale</a:t>
            </a:r>
            <a:endParaRPr lang="it-IT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cambiamento a seguito dell’intervento.</a:t>
            </a:r>
            <a:endParaRPr lang="it-IT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monitoraggio a breve termine dovrebbe essere fatto dopo circa una settimana per</a:t>
            </a:r>
            <a:r>
              <a:rPr lang="it-IT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verificare se qualcosa è cambiato cioè se la vittima ha percepito di non essere più vittima, oppure se il bullo/bulli hanno fatto quanto concordato durante i colloqui con il team o con gli insegnanti.</a:t>
            </a:r>
            <a:endParaRPr lang="it-IT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monitoraggio più a lungo termine potrebbe essere fatto dopo 1 o 2 mesi per verificare che la situazione si mantenga nel tempo.</a:t>
            </a:r>
            <a:endParaRPr lang="it-IT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 il monitoraggio evidenzia che la situazione non è risolta, allora il processo deve iniziare di nuovo. </a:t>
            </a:r>
            <a:endParaRPr lang="it-IT" dirty="0"/>
          </a:p>
        </p:txBody>
      </p:sp>
      <p:pic>
        <p:nvPicPr>
          <p:cNvPr id="6" name="Elemento grafico 5" descr="Occhiali">
            <a:extLst>
              <a:ext uri="{FF2B5EF4-FFF2-40B4-BE49-F238E27FC236}">
                <a16:creationId xmlns:a16="http://schemas.microsoft.com/office/drawing/2014/main" id="{02BDC450-9A37-456C-FF9B-A45D08BFC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13957" y="157232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742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A2E58B-6C6C-BC38-B567-D0A73339F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RISORSE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B3C70E4-F641-8D0F-4215-6DC76A890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352" y="515558"/>
            <a:ext cx="1850115" cy="154444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4758C29-E581-24EF-5356-D2B23014FCC8}"/>
              </a:ext>
            </a:extLst>
          </p:cNvPr>
          <p:cNvSpPr txBox="1"/>
          <p:nvPr/>
        </p:nvSpPr>
        <p:spPr>
          <a:xfrm>
            <a:off x="1449659" y="3144644"/>
            <a:ext cx="81403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protocollo contiene una serie di indicazioni di materiali didattici utili. Vorremmo che tutti i docenti </a:t>
            </a:r>
            <a:r>
              <a:rPr lang="it-IT"/>
              <a:t>contribuissero ,nel tempo, </a:t>
            </a:r>
            <a:r>
              <a:rPr lang="it-IT" dirty="0"/>
              <a:t>ad arricchire con i loro percorsi e le loro indicazioni  questi materiali, perché il nostro rappresenti un percorso in continuo divenire.</a:t>
            </a:r>
          </a:p>
        </p:txBody>
      </p:sp>
    </p:spTree>
    <p:extLst>
      <p:ext uri="{BB962C8B-B14F-4D97-AF65-F5344CB8AC3E}">
        <p14:creationId xmlns:p14="http://schemas.microsoft.com/office/powerpoint/2010/main" val="1522116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DF900D-F2DE-7023-443F-2C37FB694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QUADRO NORMATIVO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23ADFD-FD19-D3B8-2C69-E47FA2EB9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Il presente protocollo fa riferimento alle indicazioni normative più recenti, in particolare alla </a:t>
            </a:r>
            <a:r>
              <a:rPr lang="it-IT" sz="28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L. 107/2015, L. 71/2017 – </a:t>
            </a:r>
            <a:r>
              <a:rPr lang="it-IT" sz="2800" b="1" i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“Disposizioni a tutela dei minori per la prevenzione ed il contrasto del fenomeno del cyberbullismo</a:t>
            </a:r>
            <a:r>
              <a:rPr lang="it-IT" sz="28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e alle conseguenti </a:t>
            </a:r>
            <a:r>
              <a:rPr lang="it-IT" sz="2800" b="1" i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“Linee di orientamento” emanate dal Ministero dell’Istruzione nell’ottobre dello stesso anno, </a:t>
            </a:r>
            <a:r>
              <a:rPr lang="it-IT" sz="2800" b="1" i="1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nonche</a:t>
            </a:r>
            <a:r>
              <a:rPr lang="it-IT" sz="2800" b="1" i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’ al DM 18/21 – “Linee di orientamento per la prevenzione e il contrasto dei fenomeni di Bullismo e Cyberbullismo”, </a:t>
            </a:r>
            <a:r>
              <a:rPr lang="it-IT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 si muove nel quadro di una normativa di riferimento che parte dalla nostra stessa Costituzione</a:t>
            </a:r>
            <a:endParaRPr lang="it-I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662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C1EC76-E5DE-DCE8-B20B-94A6AACC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9" y="609600"/>
            <a:ext cx="10267123" cy="2819400"/>
          </a:xfrm>
        </p:spPr>
        <p:txBody>
          <a:bodyPr>
            <a:normAutofit/>
          </a:bodyPr>
          <a:lstStyle/>
          <a:p>
            <a:r>
              <a:rPr lang="it-IT" sz="2800" b="1" u="sng" dirty="0">
                <a:solidFill>
                  <a:schemeClr val="tx1"/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rPr>
              <a:t>PUNTO 1 -DEFINIZIONE DI BULLISMO E CYBERBULLISMO.</a:t>
            </a:r>
            <a:br>
              <a:rPr lang="it-IT" sz="2800" b="1" dirty="0">
                <a:solidFill>
                  <a:schemeClr val="tx1"/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rPr>
            </a:br>
            <a:r>
              <a:rPr lang="it-IT" sz="2800" b="1" dirty="0">
                <a:solidFill>
                  <a:schemeClr val="tx1"/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rPr>
              <a:t>Riteniamo importante fare chiarezza. Spesso vengono segnalati come  episodi di bullismo semplici litigi tra coetanei. </a:t>
            </a:r>
            <a:br>
              <a:rPr lang="it-IT" sz="2800" b="1" dirty="0">
                <a:solidFill>
                  <a:schemeClr val="tx1"/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rPr>
            </a:br>
            <a:r>
              <a:rPr lang="it-IT" sz="2800" b="1" dirty="0">
                <a:solidFill>
                  <a:schemeClr val="tx1"/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rPr>
              <a:t>Il protocollo specifica che cosa s’intende per bullismo e cyberbullismo e che cosa non può essere ritenuto come tale.</a:t>
            </a:r>
            <a:br>
              <a:rPr lang="it-IT" sz="2800" b="1" dirty="0">
                <a:solidFill>
                  <a:schemeClr val="tx1"/>
                </a:solidFill>
                <a:latin typeface="Source Sans Pro ExtraLight" panose="020B0303030403020204" pitchFamily="34" charset="0"/>
                <a:ea typeface="Source Sans Pro ExtraLight" panose="020B0303030403020204" pitchFamily="34" charset="0"/>
              </a:rPr>
            </a:br>
            <a:endParaRPr lang="it-IT" sz="2800" dirty="0">
              <a:solidFill>
                <a:schemeClr val="tx1"/>
              </a:solidFill>
              <a:latin typeface="Source Sans Pro ExtraLight" panose="020B0303030403020204" pitchFamily="34" charset="0"/>
              <a:ea typeface="Source Sans Pro ExtraLight" panose="020B0303030403020204" pitchFamily="34" charset="0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B1A21BE-DDDE-2987-0D12-42532A0ABD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948" y="2976788"/>
            <a:ext cx="5176562" cy="3119211"/>
          </a:xfrm>
        </p:spPr>
      </p:pic>
    </p:spTree>
    <p:extLst>
      <p:ext uri="{BB962C8B-B14F-4D97-AF65-F5344CB8AC3E}">
        <p14:creationId xmlns:p14="http://schemas.microsoft.com/office/powerpoint/2010/main" val="4154717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33AF73-7CEA-D06F-A8E9-B4B312E93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  <a:r>
              <a:rPr lang="it-IT" dirty="0">
                <a:solidFill>
                  <a:schemeClr val="tx1"/>
                </a:solidFill>
              </a:rPr>
              <a:t>2        SCOPO DEL PROTOCOLLO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08123AC7-22CB-7B96-681D-36F88E99AF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8983369"/>
              </p:ext>
            </p:extLst>
          </p:nvPr>
        </p:nvGraphicFramePr>
        <p:xfrm>
          <a:off x="1143000" y="2057400"/>
          <a:ext cx="9872663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0588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3281F1-713E-0720-43F1-143EDD151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CHI FA E CHE COSA FA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1CC1DB-72F2-D6C1-DF70-4E5DBF379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827" y="2088045"/>
            <a:ext cx="9872871" cy="4038600"/>
          </a:xfrm>
          <a:solidFill>
            <a:schemeClr val="accent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Il protocollo schematizza, in base alle indicazioni ministeriali, i ruoli dei diversi attori  all’interno dell’Istituto. Ciascuno deve avere consapevolezza del proprio ruolo</a:t>
            </a:r>
          </a:p>
        </p:txBody>
      </p:sp>
      <p:pic>
        <p:nvPicPr>
          <p:cNvPr id="5" name="Elemento grafico 4" descr="Pubblico di riferimento">
            <a:extLst>
              <a:ext uri="{FF2B5EF4-FFF2-40B4-BE49-F238E27FC236}">
                <a16:creationId xmlns:a16="http://schemas.microsoft.com/office/drawing/2014/main" id="{713A7E41-AED1-61D3-1C46-3D17862B0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4818" y="2842591"/>
            <a:ext cx="1172817" cy="1172817"/>
          </a:xfrm>
          <a:prstGeom prst="rect">
            <a:avLst/>
          </a:prstGeom>
        </p:spPr>
      </p:pic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AA8B3263-3BBE-8643-35D2-45D097CA8982}"/>
              </a:ext>
            </a:extLst>
          </p:cNvPr>
          <p:cNvCxnSpPr/>
          <p:nvPr/>
        </p:nvCxnSpPr>
        <p:spPr>
          <a:xfrm>
            <a:off x="6718852" y="3429000"/>
            <a:ext cx="1073426" cy="0"/>
          </a:xfrm>
          <a:prstGeom prst="straightConnector1">
            <a:avLst/>
          </a:prstGeom>
          <a:ln>
            <a:noFill/>
            <a:tailEnd type="triangle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2DF5E001-8440-24BB-2F80-5EC4DA0EAA3D}"/>
              </a:ext>
            </a:extLst>
          </p:cNvPr>
          <p:cNvCxnSpPr>
            <a:cxnSpLocks/>
          </p:cNvCxnSpPr>
          <p:nvPr/>
        </p:nvCxnSpPr>
        <p:spPr>
          <a:xfrm flipH="1">
            <a:off x="4025349" y="3502136"/>
            <a:ext cx="1734374" cy="3691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5FEF905F-4498-A951-3BCE-FD98BFD6E09A}"/>
              </a:ext>
            </a:extLst>
          </p:cNvPr>
          <p:cNvCxnSpPr/>
          <p:nvPr/>
        </p:nvCxnSpPr>
        <p:spPr>
          <a:xfrm>
            <a:off x="6803332" y="3826564"/>
            <a:ext cx="1550505" cy="2683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5D82EF58-8633-F63E-E52B-5D0D79861A3B}"/>
              </a:ext>
            </a:extLst>
          </p:cNvPr>
          <p:cNvCxnSpPr/>
          <p:nvPr/>
        </p:nvCxnSpPr>
        <p:spPr>
          <a:xfrm>
            <a:off x="6096000" y="3563178"/>
            <a:ext cx="0" cy="1088335"/>
          </a:xfrm>
          <a:prstGeom prst="straightConnector1">
            <a:avLst/>
          </a:prstGeom>
          <a:ln>
            <a:noFill/>
            <a:tailEnd type="triangle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F3C55B51-C3AE-C036-590D-8D8926836DDF}"/>
              </a:ext>
            </a:extLst>
          </p:cNvPr>
          <p:cNvCxnSpPr>
            <a:cxnSpLocks/>
          </p:cNvCxnSpPr>
          <p:nvPr/>
        </p:nvCxnSpPr>
        <p:spPr>
          <a:xfrm>
            <a:off x="6231828" y="3896139"/>
            <a:ext cx="0" cy="1038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104B28C6-9B44-05D8-9018-1770E6A37EA3}"/>
              </a:ext>
            </a:extLst>
          </p:cNvPr>
          <p:cNvCxnSpPr/>
          <p:nvPr/>
        </p:nvCxnSpPr>
        <p:spPr>
          <a:xfrm>
            <a:off x="6579696" y="3896139"/>
            <a:ext cx="934278" cy="6758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E197F7A-E65E-91D7-515B-540876001F35}"/>
              </a:ext>
            </a:extLst>
          </p:cNvPr>
          <p:cNvSpPr txBox="1"/>
          <p:nvPr/>
        </p:nvSpPr>
        <p:spPr>
          <a:xfrm>
            <a:off x="2822713" y="3697357"/>
            <a:ext cx="1808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DIRIGENTE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D3A58F74-A1C0-DECD-8FAD-E419A963B952}"/>
              </a:ext>
            </a:extLst>
          </p:cNvPr>
          <p:cNvSpPr txBox="1"/>
          <p:nvPr/>
        </p:nvSpPr>
        <p:spPr>
          <a:xfrm>
            <a:off x="5387009" y="5068957"/>
            <a:ext cx="1734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Consigli di classe/ team/ singoli docenti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0D7642E0-8D3C-4126-F2FB-E08DA9948D50}"/>
              </a:ext>
            </a:extLst>
          </p:cNvPr>
          <p:cNvSpPr txBox="1"/>
          <p:nvPr/>
        </p:nvSpPr>
        <p:spPr>
          <a:xfrm>
            <a:off x="7409615" y="4800601"/>
            <a:ext cx="2112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Genitori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0EF6627F-E4DD-D42B-D180-599D97DA6FBD}"/>
              </a:ext>
            </a:extLst>
          </p:cNvPr>
          <p:cNvSpPr txBox="1"/>
          <p:nvPr/>
        </p:nvSpPr>
        <p:spPr>
          <a:xfrm>
            <a:off x="8465651" y="3986599"/>
            <a:ext cx="2049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Personale ATA</a:t>
            </a:r>
          </a:p>
        </p:txBody>
      </p: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90D249FD-22BE-F0AA-820D-EA285154B438}"/>
              </a:ext>
            </a:extLst>
          </p:cNvPr>
          <p:cNvCxnSpPr/>
          <p:nvPr/>
        </p:nvCxnSpPr>
        <p:spPr>
          <a:xfrm>
            <a:off x="6957378" y="3428999"/>
            <a:ext cx="139645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55412052-8488-EE6F-1854-07504DF2325D}"/>
              </a:ext>
            </a:extLst>
          </p:cNvPr>
          <p:cNvSpPr txBox="1"/>
          <p:nvPr/>
        </p:nvSpPr>
        <p:spPr>
          <a:xfrm>
            <a:off x="8627165" y="3188473"/>
            <a:ext cx="1649896" cy="374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Alunne/i</a:t>
            </a:r>
          </a:p>
        </p:txBody>
      </p:sp>
    </p:spTree>
    <p:extLst>
      <p:ext uri="{BB962C8B-B14F-4D97-AF65-F5344CB8AC3E}">
        <p14:creationId xmlns:p14="http://schemas.microsoft.com/office/powerpoint/2010/main" val="3811285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027058-CBBB-F978-9B43-D01E9AEF1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PREVENZIONE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39BBA-B057-7A87-F9C5-B04289067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010" y="1649896"/>
            <a:ext cx="10200862" cy="4929808"/>
          </a:xfrm>
        </p:spPr>
        <p:txBody>
          <a:bodyPr>
            <a:normAutofit/>
          </a:bodyPr>
          <a:lstStyle/>
          <a:p>
            <a:r>
              <a:rPr lang="it-IT" sz="2800" dirty="0">
                <a:solidFill>
                  <a:srgbClr val="7030A0"/>
                </a:solidFill>
              </a:rPr>
              <a:t>Azioni di prevenzione della Scuola</a:t>
            </a:r>
          </a:p>
          <a:p>
            <a:r>
              <a:rPr lang="it-IT" sz="2400" b="1" dirty="0">
                <a:solidFill>
                  <a:schemeClr val="tx1"/>
                </a:solidFill>
              </a:rPr>
              <a:t>• Prevenzione primaria o universale</a:t>
            </a:r>
          </a:p>
          <a:p>
            <a:r>
              <a:rPr lang="it-IT" sz="2400" dirty="0">
                <a:solidFill>
                  <a:schemeClr val="accent4">
                    <a:lumMod val="50000"/>
                  </a:schemeClr>
                </a:solidFill>
              </a:rPr>
              <a:t>Azioni rivolte a tutta la popolazione scolastica: progetti, laboratori</a:t>
            </a:r>
          </a:p>
          <a:p>
            <a:r>
              <a:rPr lang="it-IT" sz="2400" dirty="0">
                <a:solidFill>
                  <a:schemeClr val="tx1"/>
                </a:solidFill>
              </a:rPr>
              <a:t>• </a:t>
            </a:r>
            <a:r>
              <a:rPr lang="it-IT" sz="2400" b="1" dirty="0">
                <a:solidFill>
                  <a:schemeClr val="tx1"/>
                </a:solidFill>
              </a:rPr>
              <a:t>Prevenzione secondaria o selettiva</a:t>
            </a:r>
          </a:p>
          <a:p>
            <a:r>
              <a:rPr lang="it-IT" sz="2400" dirty="0">
                <a:solidFill>
                  <a:schemeClr val="accent2">
                    <a:lumMod val="75000"/>
                  </a:schemeClr>
                </a:solidFill>
              </a:rPr>
              <a:t>Azioni focalizzate su gruppi a rischio, per condizioni di disagio o perché</a:t>
            </a:r>
          </a:p>
          <a:p>
            <a:r>
              <a:rPr lang="it-IT" sz="2400" dirty="0">
                <a:solidFill>
                  <a:schemeClr val="accent2">
                    <a:lumMod val="75000"/>
                  </a:schemeClr>
                </a:solidFill>
              </a:rPr>
              <a:t>presentano già una prima manifestazione del fenomeno</a:t>
            </a:r>
          </a:p>
          <a:p>
            <a:r>
              <a:rPr lang="it-IT" sz="2400" dirty="0">
                <a:solidFill>
                  <a:schemeClr val="tx1"/>
                </a:solidFill>
              </a:rPr>
              <a:t>• </a:t>
            </a:r>
            <a:r>
              <a:rPr lang="it-IT" sz="2400" b="1" dirty="0">
                <a:solidFill>
                  <a:schemeClr val="tx1"/>
                </a:solidFill>
              </a:rPr>
              <a:t>Prevenzione terziaria o indicata</a:t>
            </a:r>
          </a:p>
          <a:p>
            <a:r>
              <a:rPr lang="it-IT" sz="2400" dirty="0">
                <a:solidFill>
                  <a:srgbClr val="FF0000"/>
                </a:solidFill>
              </a:rPr>
              <a:t>Azioni rivolte a fasce della popolazione scolastica in cui il problema è già</a:t>
            </a:r>
          </a:p>
          <a:p>
            <a:r>
              <a:rPr lang="it-IT" sz="2400" dirty="0">
                <a:solidFill>
                  <a:srgbClr val="FF0000"/>
                </a:solidFill>
              </a:rPr>
              <a:t>presente e in stato avanzato</a:t>
            </a:r>
          </a:p>
        </p:txBody>
      </p:sp>
    </p:spTree>
    <p:extLst>
      <p:ext uri="{BB962C8B-B14F-4D97-AF65-F5344CB8AC3E}">
        <p14:creationId xmlns:p14="http://schemas.microsoft.com/office/powerpoint/2010/main" val="2914985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80298C-3D80-17D7-10AA-128B8A3D147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GESTIONE DELLE EMERGENZE</a:t>
            </a:r>
            <a:br>
              <a:rPr lang="it-IT" dirty="0">
                <a:solidFill>
                  <a:srgbClr val="0070C0"/>
                </a:solidFill>
              </a:rPr>
            </a:br>
            <a:r>
              <a:rPr lang="it-IT" dirty="0">
                <a:solidFill>
                  <a:srgbClr val="0070C0"/>
                </a:solidFill>
              </a:rPr>
              <a:t>CHE FARE?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A93E8B-700C-E552-9341-A2A9091F5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930" y="2057400"/>
            <a:ext cx="10677941" cy="403860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it-IT" sz="32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Team Antibullismo:</a:t>
            </a:r>
          </a:p>
          <a:p>
            <a:r>
              <a:rPr lang="it-IT" sz="3200" dirty="0">
                <a:latin typeface="Aharoni" panose="02010803020104030203" pitchFamily="2" charset="-79"/>
                <a:cs typeface="Aharoni" panose="02010803020104030203" pitchFamily="2" charset="-79"/>
              </a:rPr>
              <a:t>• </a:t>
            </a:r>
            <a:r>
              <a:rPr lang="it-IT" sz="3200" b="1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Dirigente scolastico, referenti bullismo/cyberbullismo e altre professionalità della scuola (animatore digitale, psicologo…)per la gestione delle situazioni.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03FDE9E-F8CF-F1F6-7224-8A10B71C9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837" y="4843578"/>
            <a:ext cx="2524125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055246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8D8EB9-CC04-1D20-11AC-C98DECEDB59E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it-IT" dirty="0">
                <a:solidFill>
                  <a:schemeClr val="accent5">
                    <a:lumMod val="50000"/>
                  </a:schemeClr>
                </a:solidFill>
              </a:rPr>
              <a:t>LE FASI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56F367E9-1564-D236-CE9C-F97FB4BF03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012240"/>
              </p:ext>
            </p:extLst>
          </p:nvPr>
        </p:nvGraphicFramePr>
        <p:xfrm>
          <a:off x="1143000" y="1349298"/>
          <a:ext cx="10075127" cy="4746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7471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096D59-B381-E741-9033-B9EEDF210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 fase LA SEGNALAZIONE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7AA4C6-8E97-13B6-F750-1C12A018D76B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 A SCUOLA…</a:t>
            </a:r>
          </a:p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1. Parlare con la vittima, rassicurarla, raccogliere le prime informazioni</a:t>
            </a:r>
          </a:p>
          <a:p>
            <a:r>
              <a:rPr lang="it-IT" dirty="0">
                <a:solidFill>
                  <a:schemeClr val="tx1"/>
                </a:solidFill>
              </a:rPr>
              <a:t>2. Avvisare il Dirigente scolastico e i colleghi del</a:t>
            </a:r>
          </a:p>
          <a:p>
            <a:r>
              <a:rPr lang="it-IT" dirty="0">
                <a:solidFill>
                  <a:schemeClr val="tx1"/>
                </a:solidFill>
              </a:rPr>
              <a:t>team docente/consiglio di classe riferendo quanto accaduto</a:t>
            </a:r>
          </a:p>
          <a:p>
            <a:r>
              <a:rPr lang="it-IT" dirty="0">
                <a:solidFill>
                  <a:schemeClr val="tx1"/>
                </a:solidFill>
              </a:rPr>
              <a:t>3. Compilare la scheda di segnalazione e inviarla (cartacea o via mail)</a:t>
            </a:r>
          </a:p>
          <a:p>
            <a:r>
              <a:rPr lang="it-IT" dirty="0">
                <a:solidFill>
                  <a:schemeClr val="tx1"/>
                </a:solidFill>
              </a:rPr>
              <a:t>al Dirigente/Team Antibullismo in tempi rapidi</a:t>
            </a:r>
          </a:p>
          <a:p>
            <a:r>
              <a:rPr lang="it-IT" dirty="0">
                <a:solidFill>
                  <a:schemeClr val="tx1"/>
                </a:solidFill>
              </a:rPr>
              <a:t>Non intraprendere altre azioni, né da soli né con i colleghi  </a:t>
            </a:r>
          </a:p>
        </p:txBody>
      </p:sp>
      <p:pic>
        <p:nvPicPr>
          <p:cNvPr id="5" name="Elemento grafico 4" descr="Faccia nervosa senza riempimento">
            <a:extLst>
              <a:ext uri="{FF2B5EF4-FFF2-40B4-BE49-F238E27FC236}">
                <a16:creationId xmlns:a16="http://schemas.microsoft.com/office/drawing/2014/main" id="{82E1410C-6005-3E9A-68DA-45DB40F4D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6526" y="2971800"/>
            <a:ext cx="1202473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435077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TM03457444[[fn=Base]]</Template>
  <TotalTime>207</TotalTime>
  <Words>913</Words>
  <Application>Microsoft Office PowerPoint</Application>
  <PresentationFormat>Widescreen</PresentationFormat>
  <Paragraphs>80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3" baseType="lpstr">
      <vt:lpstr>Aharoni</vt:lpstr>
      <vt:lpstr>Calibri</vt:lpstr>
      <vt:lpstr>Corbel</vt:lpstr>
      <vt:lpstr>Source Sans Pro ExtraLight</vt:lpstr>
      <vt:lpstr>Times New Roman</vt:lpstr>
      <vt:lpstr>Base</vt:lpstr>
      <vt:lpstr>PROTOCOLLO DI PREVENZIONE E CONTRASTO AL FENOMENO DEL BULLISMO E DEL CYBERBULLISMO  </vt:lpstr>
      <vt:lpstr>IL QUADRO NORMATIVO</vt:lpstr>
      <vt:lpstr>PUNTO 1 -DEFINIZIONE DI BULLISMO E CYBERBULLISMO. Riteniamo importante fare chiarezza. Spesso vengono segnalati come  episodi di bullismo semplici litigi tra coetanei.  Il protocollo specifica che cosa s’intende per bullismo e cyberbullismo e che cosa non può essere ritenuto come tale. </vt:lpstr>
      <vt:lpstr> 2        SCOPO DEL PROTOCOLLO</vt:lpstr>
      <vt:lpstr>CHI FA E CHE COSA FA</vt:lpstr>
      <vt:lpstr>LA PREVENZIONE</vt:lpstr>
      <vt:lpstr>GESTIONE DELLE EMERGENZE CHE FARE?</vt:lpstr>
      <vt:lpstr>LE FASI</vt:lpstr>
      <vt:lpstr>Prima fase LA SEGNALAZIONE</vt:lpstr>
      <vt:lpstr>LA SEGNALAZIONE</vt:lpstr>
      <vt:lpstr>Seconda Fase VALUTAZIONE E APPROFONDIMENTO</vt:lpstr>
      <vt:lpstr>Terza fase L’intervento e la GESTIONE </vt:lpstr>
      <vt:lpstr>Codice verde</vt:lpstr>
      <vt:lpstr>Codice giallo</vt:lpstr>
      <vt:lpstr>Presentazione standard di PowerPoint</vt:lpstr>
      <vt:lpstr>Quarta fase IL MONITORAGGIO</vt:lpstr>
      <vt:lpstr>LE RISORSE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PROTOCOLLO DI PREVENZIONE E CONTRASTO AL FENOMENO DEL BULLISMO E DEL CYBERBULLISMO</dc:title>
  <dc:creator>Lucia Mannucci</dc:creator>
  <cp:lastModifiedBy>Lucia Mannucci</cp:lastModifiedBy>
  <cp:revision>4</cp:revision>
  <dcterms:created xsi:type="dcterms:W3CDTF">2024-05-14T07:52:17Z</dcterms:created>
  <dcterms:modified xsi:type="dcterms:W3CDTF">2024-06-04T07:59:36Z</dcterms:modified>
</cp:coreProperties>
</file>